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66" r:id="rId3"/>
    <p:sldId id="271" r:id="rId4"/>
    <p:sldId id="261" r:id="rId5"/>
    <p:sldId id="272" r:id="rId6"/>
    <p:sldId id="273" r:id="rId7"/>
    <p:sldId id="27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03DA34-7610-4198-8A0C-DE9A2F165C12}" type="datetimeFigureOut">
              <a:rPr lang="en-GB" smtClean="0"/>
              <a:pPr/>
              <a:t>25/11/2021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740B0C-C08E-49CA-AA72-EE555022A200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225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40B0C-C08E-49CA-AA72-EE555022A200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885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40B0C-C08E-49CA-AA72-EE555022A200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3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40B0C-C08E-49CA-AA72-EE555022A200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277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40B0C-C08E-49CA-AA72-EE555022A200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82617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40B0C-C08E-49CA-AA72-EE555022A200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9238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40B0C-C08E-49CA-AA72-EE555022A200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075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2A12-8C7A-4D4F-A5B6-9700E7B4BDCF}" type="datetimeFigureOut">
              <a:rPr lang="en-GB" smtClean="0"/>
              <a:pPr/>
              <a:t>25/11/2021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CC437-C6DB-42A2-875D-D46AE8E16C35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659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2A12-8C7A-4D4F-A5B6-9700E7B4BDCF}" type="datetimeFigureOut">
              <a:rPr lang="en-GB" smtClean="0"/>
              <a:pPr/>
              <a:t>25/11/2021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CC437-C6DB-42A2-875D-D46AE8E16C35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23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2A12-8C7A-4D4F-A5B6-9700E7B4BDCF}" type="datetimeFigureOut">
              <a:rPr lang="en-GB" smtClean="0"/>
              <a:pPr/>
              <a:t>25/11/2021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CC437-C6DB-42A2-875D-D46AE8E16C35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893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2A12-8C7A-4D4F-A5B6-9700E7B4BDCF}" type="datetimeFigureOut">
              <a:rPr lang="en-GB" smtClean="0"/>
              <a:pPr/>
              <a:t>25/11/2021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CC437-C6DB-42A2-875D-D46AE8E16C35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710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2A12-8C7A-4D4F-A5B6-9700E7B4BDCF}" type="datetimeFigureOut">
              <a:rPr lang="en-GB" smtClean="0"/>
              <a:pPr/>
              <a:t>25/11/2021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CC437-C6DB-42A2-875D-D46AE8E16C35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879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2A12-8C7A-4D4F-A5B6-9700E7B4BDCF}" type="datetimeFigureOut">
              <a:rPr lang="en-GB" smtClean="0"/>
              <a:pPr/>
              <a:t>25/11/2021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CC437-C6DB-42A2-875D-D46AE8E16C35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350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2A12-8C7A-4D4F-A5B6-9700E7B4BDCF}" type="datetimeFigureOut">
              <a:rPr lang="en-GB" smtClean="0"/>
              <a:pPr/>
              <a:t>25/11/2021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CC437-C6DB-42A2-875D-D46AE8E16C35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601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2A12-8C7A-4D4F-A5B6-9700E7B4BDCF}" type="datetimeFigureOut">
              <a:rPr lang="en-GB" smtClean="0"/>
              <a:pPr/>
              <a:t>25/11/2021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CC437-C6DB-42A2-875D-D46AE8E16C35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059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2A12-8C7A-4D4F-A5B6-9700E7B4BDCF}" type="datetimeFigureOut">
              <a:rPr lang="en-GB" smtClean="0"/>
              <a:pPr/>
              <a:t>25/11/2021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CC437-C6DB-42A2-875D-D46AE8E16C35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842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2A12-8C7A-4D4F-A5B6-9700E7B4BDCF}" type="datetimeFigureOut">
              <a:rPr lang="en-GB" smtClean="0"/>
              <a:pPr/>
              <a:t>25/11/2021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CC437-C6DB-42A2-875D-D46AE8E16C35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895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2A12-8C7A-4D4F-A5B6-9700E7B4BDCF}" type="datetimeFigureOut">
              <a:rPr lang="en-GB" smtClean="0"/>
              <a:pPr/>
              <a:t>25/11/2021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CC437-C6DB-42A2-875D-D46AE8E16C35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176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92A12-8C7A-4D4F-A5B6-9700E7B4BDCF}" type="datetimeFigureOut">
              <a:rPr lang="en-GB" smtClean="0"/>
              <a:pPr/>
              <a:t>25/11/2021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CC437-C6DB-42A2-875D-D46AE8E16C35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214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4.png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5.png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image" Target="../media/image6.png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0"/>
            <a:ext cx="7447935" cy="1828800"/>
          </a:xfrm>
          <a:solidFill>
            <a:schemeClr val="accent4"/>
          </a:solidFill>
        </p:spPr>
        <p:txBody>
          <a:bodyPr>
            <a:noAutofit/>
          </a:bodyPr>
          <a:lstStyle/>
          <a:p>
            <a:br>
              <a:rPr lang="it-IT" sz="4800" b="1" dirty="0">
                <a:latin typeface="+mn-lt"/>
              </a:rPr>
            </a:br>
            <a:br>
              <a:rPr lang="it-IT" sz="4800" b="1" dirty="0">
                <a:latin typeface="+mn-lt"/>
              </a:rPr>
            </a:br>
            <a:br>
              <a:rPr lang="it-IT" sz="4800" b="1" dirty="0">
                <a:latin typeface="+mn-lt"/>
              </a:rPr>
            </a:br>
            <a:br>
              <a:rPr lang="it-IT" sz="4800" b="1" dirty="0">
                <a:latin typeface="+mn-lt"/>
              </a:rPr>
            </a:br>
            <a:r>
              <a:rPr lang="it-IT" sz="4800" b="1" dirty="0">
                <a:latin typeface="+mn-lt"/>
              </a:rPr>
              <a:t>TOOLKIT National </a:t>
            </a:r>
            <a:r>
              <a:rPr lang="it-IT" sz="4800" b="1" dirty="0" err="1">
                <a:latin typeface="+mn-lt"/>
              </a:rPr>
              <a:t>Cascade</a:t>
            </a:r>
            <a:r>
              <a:rPr lang="it-IT" sz="4800" b="1" dirty="0">
                <a:latin typeface="+mn-lt"/>
              </a:rPr>
              <a:t> Trainings</a:t>
            </a:r>
            <a:endParaRPr lang="en-GB" sz="4800" b="1" dirty="0">
              <a:latin typeface="+mn-lt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80013" y="6178804"/>
            <a:ext cx="2434875" cy="40828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risscrossEtching trans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68897" y="-1"/>
            <a:ext cx="1706879" cy="1828799"/>
          </a:xfrm>
          <a:prstGeom prst="rect">
            <a:avLst/>
          </a:prstGeom>
          <a:noFill/>
          <a:effectLst>
            <a:outerShdw dist="50800" dir="5400000" algn="ctr" rotWithShape="0">
              <a:schemeClr val="bg1"/>
            </a:outerShdw>
          </a:effectLst>
        </p:spPr>
      </p:pic>
      <p:pic>
        <p:nvPicPr>
          <p:cNvPr id="3" name="Picture 2" descr="Corso Online e in Classe | Cognex">
            <a:extLst>
              <a:ext uri="{FF2B5EF4-FFF2-40B4-BE49-F238E27FC236}">
                <a16:creationId xmlns:a16="http://schemas.microsoft.com/office/drawing/2014/main" id="{D6D94480-66E9-4241-8C45-F2B772DB7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916" y="2383844"/>
            <a:ext cx="6628167" cy="3073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0622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" y="333375"/>
            <a:ext cx="7548664" cy="115252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rgbClr val="0E00C8"/>
              </a:solidFill>
            </a:endParaRPr>
          </a:p>
        </p:txBody>
      </p:sp>
      <p:sp>
        <p:nvSpPr>
          <p:cNvPr id="11308" name="CasellaDiTesto 7"/>
          <p:cNvSpPr txBox="1">
            <a:spLocks noChangeArrowheads="1"/>
          </p:cNvSpPr>
          <p:nvPr/>
        </p:nvSpPr>
        <p:spPr bwMode="auto">
          <a:xfrm>
            <a:off x="67927" y="654463"/>
            <a:ext cx="7651108" cy="693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it-IT" altLang="it-IT" sz="2800" b="1" dirty="0"/>
              <a:t>NATIONAL CASCADE TRAININGS PLANS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89405" y="297077"/>
            <a:ext cx="1109568" cy="1188823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18575" y="6168380"/>
            <a:ext cx="2434875" cy="408287"/>
          </a:xfrm>
          <a:prstGeom prst="rect">
            <a:avLst/>
          </a:prstGeom>
        </p:spPr>
      </p:pic>
      <p:sp>
        <p:nvSpPr>
          <p:cNvPr id="4" name="Ovale 3">
            <a:extLst>
              <a:ext uri="{FF2B5EF4-FFF2-40B4-BE49-F238E27FC236}">
                <a16:creationId xmlns:a16="http://schemas.microsoft.com/office/drawing/2014/main" id="{EE6F2184-3FE6-43CB-9EE5-99AAAA810795}"/>
              </a:ext>
            </a:extLst>
          </p:cNvPr>
          <p:cNvSpPr/>
          <p:nvPr/>
        </p:nvSpPr>
        <p:spPr>
          <a:xfrm>
            <a:off x="145027" y="1668722"/>
            <a:ext cx="2595748" cy="150185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</a:rPr>
              <a:t>LAOS </a:t>
            </a:r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id="{B346864D-9F3D-4FB0-9C74-39AEF971131F}"/>
              </a:ext>
            </a:extLst>
          </p:cNvPr>
          <p:cNvSpPr/>
          <p:nvPr/>
        </p:nvSpPr>
        <p:spPr>
          <a:xfrm>
            <a:off x="145027" y="3307772"/>
            <a:ext cx="2632640" cy="150185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</a:rPr>
              <a:t>MYANMAR</a:t>
            </a:r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6E589304-3C80-40A5-9002-25E352331CAE}"/>
              </a:ext>
            </a:extLst>
          </p:cNvPr>
          <p:cNvSpPr/>
          <p:nvPr/>
        </p:nvSpPr>
        <p:spPr>
          <a:xfrm>
            <a:off x="153736" y="4946822"/>
            <a:ext cx="2641349" cy="1512303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</a:rPr>
              <a:t>SRI LANKA</a:t>
            </a:r>
          </a:p>
        </p:txBody>
      </p: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3EF462C2-98D7-4B93-A2BF-DAD40709F84B}"/>
              </a:ext>
            </a:extLst>
          </p:cNvPr>
          <p:cNvCxnSpPr/>
          <p:nvPr/>
        </p:nvCxnSpPr>
        <p:spPr>
          <a:xfrm>
            <a:off x="2942540" y="2359742"/>
            <a:ext cx="1224116" cy="736643"/>
          </a:xfrm>
          <a:prstGeom prst="straightConnector1">
            <a:avLst/>
          </a:prstGeom>
          <a:ln w="762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E55D36D9-6649-4ED0-A13D-91796B68B7B9}"/>
              </a:ext>
            </a:extLst>
          </p:cNvPr>
          <p:cNvCxnSpPr/>
          <p:nvPr/>
        </p:nvCxnSpPr>
        <p:spPr>
          <a:xfrm>
            <a:off x="2942303" y="4041463"/>
            <a:ext cx="1224116" cy="0"/>
          </a:xfrm>
          <a:prstGeom prst="straightConnector1">
            <a:avLst/>
          </a:prstGeom>
          <a:ln w="762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E9F9A007-34F9-4CBB-B6C3-CEAC8809DDD1}"/>
              </a:ext>
            </a:extLst>
          </p:cNvPr>
          <p:cNvCxnSpPr/>
          <p:nvPr/>
        </p:nvCxnSpPr>
        <p:spPr>
          <a:xfrm flipV="1">
            <a:off x="3045541" y="5053511"/>
            <a:ext cx="1017639" cy="780462"/>
          </a:xfrm>
          <a:prstGeom prst="straightConnector1">
            <a:avLst/>
          </a:prstGeom>
          <a:ln w="762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ttangolo con angoli arrotondati 16">
            <a:extLst>
              <a:ext uri="{FF2B5EF4-FFF2-40B4-BE49-F238E27FC236}">
                <a16:creationId xmlns:a16="http://schemas.microsoft.com/office/drawing/2014/main" id="{2918C033-FB41-45AB-982E-F467B634D8E3}"/>
              </a:ext>
            </a:extLst>
          </p:cNvPr>
          <p:cNvSpPr/>
          <p:nvPr/>
        </p:nvSpPr>
        <p:spPr>
          <a:xfrm>
            <a:off x="4531481" y="1646444"/>
            <a:ext cx="4121969" cy="436139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762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</a:rPr>
              <a:t>One National </a:t>
            </a:r>
            <a:r>
              <a:rPr lang="it-IT" dirty="0" err="1">
                <a:solidFill>
                  <a:schemeClr val="tx1"/>
                </a:solidFill>
              </a:rPr>
              <a:t>Cascade</a:t>
            </a:r>
            <a:r>
              <a:rPr lang="it-IT" dirty="0">
                <a:solidFill>
                  <a:schemeClr val="tx1"/>
                </a:solidFill>
              </a:rPr>
              <a:t> Training per Country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</a:rPr>
              <a:t>Project Partners of the </a:t>
            </a:r>
            <a:r>
              <a:rPr lang="it-IT" dirty="0" err="1">
                <a:solidFill>
                  <a:schemeClr val="tx1"/>
                </a:solidFill>
              </a:rPr>
              <a:t>same</a:t>
            </a:r>
            <a:r>
              <a:rPr lang="it-IT" dirty="0">
                <a:solidFill>
                  <a:schemeClr val="tx1"/>
                </a:solidFill>
              </a:rPr>
              <a:t> Country </a:t>
            </a:r>
            <a:r>
              <a:rPr lang="it-IT" dirty="0" err="1">
                <a:solidFill>
                  <a:schemeClr val="tx1"/>
                </a:solidFill>
              </a:rPr>
              <a:t>will</a:t>
            </a:r>
            <a:r>
              <a:rPr lang="it-IT" dirty="0">
                <a:solidFill>
                  <a:schemeClr val="tx1"/>
                </a:solidFill>
              </a:rPr>
              <a:t> work together for the organization (like WP2 National Workshops)</a:t>
            </a:r>
          </a:p>
          <a:p>
            <a:endParaRPr lang="it-IT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err="1">
                <a:solidFill>
                  <a:schemeClr val="tx1"/>
                </a:solidFill>
              </a:rPr>
              <a:t>Addressed</a:t>
            </a:r>
            <a:r>
              <a:rPr lang="it-IT" dirty="0">
                <a:solidFill>
                  <a:schemeClr val="tx1"/>
                </a:solidFill>
              </a:rPr>
              <a:t> to the other </a:t>
            </a:r>
            <a:r>
              <a:rPr lang="it-IT" dirty="0" err="1">
                <a:solidFill>
                  <a:schemeClr val="tx1"/>
                </a:solidFill>
              </a:rPr>
              <a:t>HEIs</a:t>
            </a:r>
            <a:r>
              <a:rPr lang="it-IT" dirty="0">
                <a:solidFill>
                  <a:schemeClr val="tx1"/>
                </a:solidFill>
              </a:rPr>
              <a:t> of the Country and </a:t>
            </a:r>
            <a:r>
              <a:rPr lang="it-IT" dirty="0" err="1">
                <a:solidFill>
                  <a:schemeClr val="tx1"/>
                </a:solidFill>
              </a:rPr>
              <a:t>relevant</a:t>
            </a:r>
            <a:r>
              <a:rPr lang="it-IT" dirty="0">
                <a:solidFill>
                  <a:schemeClr val="tx1"/>
                </a:solidFill>
              </a:rPr>
              <a:t> stakeholders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err="1">
                <a:solidFill>
                  <a:schemeClr val="tx1"/>
                </a:solidFill>
              </a:rPr>
              <a:t>They</a:t>
            </a:r>
            <a:r>
              <a:rPr lang="it-IT" dirty="0">
                <a:solidFill>
                  <a:schemeClr val="tx1"/>
                </a:solidFill>
              </a:rPr>
              <a:t> can be </a:t>
            </a:r>
            <a:r>
              <a:rPr lang="it-IT" dirty="0" err="1">
                <a:solidFill>
                  <a:schemeClr val="tx1"/>
                </a:solidFill>
              </a:rPr>
              <a:t>organized</a:t>
            </a:r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it-IT" dirty="0" err="1">
                <a:solidFill>
                  <a:schemeClr val="tx1"/>
                </a:solidFill>
              </a:rPr>
              <a:t>both</a:t>
            </a:r>
            <a:r>
              <a:rPr lang="it-IT" dirty="0">
                <a:solidFill>
                  <a:schemeClr val="tx1"/>
                </a:solidFill>
              </a:rPr>
              <a:t> in </a:t>
            </a:r>
            <a:r>
              <a:rPr lang="it-IT" dirty="0" err="1">
                <a:solidFill>
                  <a:schemeClr val="tx1"/>
                </a:solidFill>
              </a:rPr>
              <a:t>person</a:t>
            </a:r>
            <a:r>
              <a:rPr lang="it-IT" dirty="0">
                <a:solidFill>
                  <a:schemeClr val="tx1"/>
                </a:solidFill>
              </a:rPr>
              <a:t> or online </a:t>
            </a:r>
            <a:r>
              <a:rPr lang="it-IT" dirty="0" err="1">
                <a:solidFill>
                  <a:schemeClr val="tx1"/>
                </a:solidFill>
              </a:rPr>
              <a:t>according</a:t>
            </a:r>
            <a:r>
              <a:rPr lang="it-IT" dirty="0">
                <a:solidFill>
                  <a:schemeClr val="tx1"/>
                </a:solidFill>
              </a:rPr>
              <a:t> to the </a:t>
            </a:r>
            <a:r>
              <a:rPr lang="it-IT" dirty="0" err="1">
                <a:solidFill>
                  <a:schemeClr val="tx1"/>
                </a:solidFill>
              </a:rPr>
              <a:t>pandemic</a:t>
            </a:r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it-IT" dirty="0" err="1">
                <a:solidFill>
                  <a:schemeClr val="tx1"/>
                </a:solidFill>
              </a:rPr>
              <a:t>development</a:t>
            </a:r>
            <a:r>
              <a:rPr lang="it-IT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89555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0" y="240193"/>
            <a:ext cx="7548664" cy="115252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solidFill>
                <a:srgbClr val="0E00C8"/>
              </a:solidFill>
            </a:endParaRPr>
          </a:p>
        </p:txBody>
      </p:sp>
      <p:sp>
        <p:nvSpPr>
          <p:cNvPr id="11308" name="CasellaDiTesto 7"/>
          <p:cNvSpPr txBox="1">
            <a:spLocks noChangeArrowheads="1"/>
          </p:cNvSpPr>
          <p:nvPr/>
        </p:nvSpPr>
        <p:spPr bwMode="auto">
          <a:xfrm>
            <a:off x="67927" y="654463"/>
            <a:ext cx="7651108" cy="693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it-IT" altLang="it-IT" sz="2800" b="1" dirty="0"/>
              <a:t>NATIONAL CASCADE TRAININGS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89405" y="297077"/>
            <a:ext cx="1109568" cy="1188823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18575" y="6168380"/>
            <a:ext cx="2434875" cy="408287"/>
          </a:xfrm>
          <a:prstGeom prst="rect">
            <a:avLst/>
          </a:prstGeom>
        </p:spPr>
      </p:pic>
      <p:sp>
        <p:nvSpPr>
          <p:cNvPr id="2" name="Rettangolo 1">
            <a:extLst>
              <a:ext uri="{FF2B5EF4-FFF2-40B4-BE49-F238E27FC236}">
                <a16:creationId xmlns:a16="http://schemas.microsoft.com/office/drawing/2014/main" id="{C4422225-A815-40EB-AA18-AF19C7E836C6}"/>
              </a:ext>
            </a:extLst>
          </p:cNvPr>
          <p:cNvSpPr/>
          <p:nvPr/>
        </p:nvSpPr>
        <p:spPr>
          <a:xfrm>
            <a:off x="4572000" y="2106165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Plan of the </a:t>
            </a:r>
            <a:r>
              <a:rPr lang="it-IT" dirty="0" err="1"/>
              <a:t>activities</a:t>
            </a: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err="1"/>
              <a:t>Quotation</a:t>
            </a:r>
            <a:r>
              <a:rPr lang="it-IT" dirty="0"/>
              <a:t> for the </a:t>
            </a:r>
            <a:r>
              <a:rPr lang="it-IT" dirty="0" err="1"/>
              <a:t>required</a:t>
            </a:r>
            <a:r>
              <a:rPr lang="it-IT" dirty="0"/>
              <a:t> </a:t>
            </a:r>
            <a:r>
              <a:rPr lang="it-IT" dirty="0" err="1"/>
              <a:t>services</a:t>
            </a: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LIST OF ATTENDANCE,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PRESENTATIONS,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PICTURES,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AGENDA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C1191DD9-7C0C-4FB3-BC87-C1F44FC48FDE}"/>
              </a:ext>
            </a:extLst>
          </p:cNvPr>
          <p:cNvSpPr txBox="1"/>
          <p:nvPr/>
        </p:nvSpPr>
        <p:spPr>
          <a:xfrm>
            <a:off x="206477" y="1907372"/>
            <a:ext cx="4247536" cy="338106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funds for the organization of </a:t>
            </a:r>
            <a:r>
              <a:rPr lang="it-IT" dirty="0" err="1"/>
              <a:t>these</a:t>
            </a:r>
            <a:r>
              <a:rPr lang="it-IT" dirty="0"/>
              <a:t> </a:t>
            </a:r>
            <a:r>
              <a:rPr lang="it-IT" dirty="0" err="1"/>
              <a:t>events</a:t>
            </a:r>
            <a:r>
              <a:rPr lang="it-IT" dirty="0"/>
              <a:t>. </a:t>
            </a:r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err="1"/>
              <a:t>As</a:t>
            </a:r>
            <a:r>
              <a:rPr lang="it-IT" dirty="0"/>
              <a:t> per the project application the budget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allocated</a:t>
            </a:r>
            <a:r>
              <a:rPr lang="it-IT" dirty="0"/>
              <a:t> to one University per Country. </a:t>
            </a:r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/>
              <a:t>8.000 EUR </a:t>
            </a:r>
            <a:r>
              <a:rPr lang="it-IT" dirty="0"/>
              <a:t>for the organization of </a:t>
            </a:r>
            <a:r>
              <a:rPr lang="it-IT" dirty="0" err="1"/>
              <a:t>each</a:t>
            </a:r>
            <a:r>
              <a:rPr lang="it-IT" dirty="0"/>
              <a:t>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cascade</a:t>
            </a:r>
            <a:r>
              <a:rPr lang="it-IT" dirty="0"/>
              <a:t> training are </a:t>
            </a:r>
            <a:r>
              <a:rPr lang="it-IT" dirty="0" err="1"/>
              <a:t>allocated</a:t>
            </a:r>
            <a:r>
              <a:rPr lang="it-IT" dirty="0"/>
              <a:t> to </a:t>
            </a:r>
            <a:r>
              <a:rPr lang="it-IT" dirty="0" err="1"/>
              <a:t>each</a:t>
            </a:r>
            <a:r>
              <a:rPr lang="it-IT" dirty="0"/>
              <a:t> Country </a:t>
            </a:r>
            <a:r>
              <a:rPr lang="it-IT" dirty="0" err="1"/>
              <a:t>specifically</a:t>
            </a:r>
            <a:r>
              <a:rPr lang="it-IT" dirty="0"/>
              <a:t> to NUOL, UOP and YU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en-US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48956E4-49E1-49BB-AE41-68E18D76280F}"/>
              </a:ext>
            </a:extLst>
          </p:cNvPr>
          <p:cNvSpPr txBox="1"/>
          <p:nvPr/>
        </p:nvSpPr>
        <p:spPr>
          <a:xfrm>
            <a:off x="206477" y="1485900"/>
            <a:ext cx="3392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FUNDS</a:t>
            </a:r>
            <a:endParaRPr lang="en-US" b="1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B29D02D-8897-4E07-AF40-7A4C0ACD7773}"/>
              </a:ext>
            </a:extLst>
          </p:cNvPr>
          <p:cNvSpPr txBox="1"/>
          <p:nvPr/>
        </p:nvSpPr>
        <p:spPr>
          <a:xfrm>
            <a:off x="4719484" y="1485900"/>
            <a:ext cx="3524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DOCUMENTS TO BE PROVIDED</a:t>
            </a:r>
            <a:endParaRPr lang="en-US" b="1" dirty="0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9C611128-4501-433D-8EE8-BEC225B543F3}"/>
              </a:ext>
            </a:extLst>
          </p:cNvPr>
          <p:cNvSpPr txBox="1"/>
          <p:nvPr/>
        </p:nvSpPr>
        <p:spPr>
          <a:xfrm>
            <a:off x="4759876" y="4209896"/>
            <a:ext cx="3893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DEADLINE</a:t>
            </a:r>
            <a:endParaRPr lang="en-US" b="1" dirty="0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93E4B60C-5E24-4BD2-8984-91531136E76E}"/>
              </a:ext>
            </a:extLst>
          </p:cNvPr>
          <p:cNvSpPr txBox="1"/>
          <p:nvPr/>
        </p:nvSpPr>
        <p:spPr>
          <a:xfrm>
            <a:off x="4762338" y="4740641"/>
            <a:ext cx="3539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DECEMBER 2021</a:t>
            </a:r>
            <a:endParaRPr 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45774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0" y="0"/>
            <a:ext cx="7548664" cy="115252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rgbClr val="0E00C8"/>
              </a:solidFill>
            </a:endParaRPr>
          </a:p>
        </p:txBody>
      </p:sp>
      <p:sp>
        <p:nvSpPr>
          <p:cNvPr id="11308" name="CasellaDiTesto 7"/>
          <p:cNvSpPr txBox="1">
            <a:spLocks noChangeArrowheads="1"/>
          </p:cNvSpPr>
          <p:nvPr/>
        </p:nvSpPr>
        <p:spPr bwMode="auto">
          <a:xfrm>
            <a:off x="0" y="13102"/>
            <a:ext cx="7651108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it-IT" altLang="it-IT" sz="1200" b="1" dirty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it-IT" altLang="it-IT" sz="2800" b="1" dirty="0"/>
              <a:t>One National Training per Country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30411" y="0"/>
            <a:ext cx="1109568" cy="1188823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18575" y="6168380"/>
            <a:ext cx="2434875" cy="408287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4702968D-3699-4EFD-AEC8-B9A1F4D6243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9211" y="1783051"/>
            <a:ext cx="3014630" cy="3585362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132AF432-7457-4D56-89DC-7FC49FCF7AE7}"/>
              </a:ext>
            </a:extLst>
          </p:cNvPr>
          <p:cNvSpPr txBox="1"/>
          <p:nvPr/>
        </p:nvSpPr>
        <p:spPr>
          <a:xfrm>
            <a:off x="4572000" y="1976284"/>
            <a:ext cx="40814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NUOL</a:t>
            </a:r>
          </a:p>
          <a:p>
            <a:r>
              <a:rPr lang="it-IT" dirty="0"/>
              <a:t>SU</a:t>
            </a:r>
          </a:p>
          <a:p>
            <a:r>
              <a:rPr lang="it-IT" dirty="0"/>
              <a:t>WHEN?</a:t>
            </a:r>
          </a:p>
          <a:p>
            <a:r>
              <a:rPr lang="it-IT" dirty="0"/>
              <a:t>IN PERSON or ONLINE?</a:t>
            </a:r>
          </a:p>
          <a:p>
            <a:r>
              <a:rPr lang="it-IT" dirty="0"/>
              <a:t>POSSIBLE AGENDA?</a:t>
            </a:r>
          </a:p>
          <a:p>
            <a:r>
              <a:rPr lang="it-IT" dirty="0"/>
              <a:t>PARTICIPANTS?</a:t>
            </a:r>
          </a:p>
          <a:p>
            <a:r>
              <a:rPr lang="it-IT" dirty="0"/>
              <a:t>BUDGET?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1571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0" y="0"/>
            <a:ext cx="7548664" cy="115252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rgbClr val="0E00C8"/>
              </a:solidFill>
            </a:endParaRPr>
          </a:p>
        </p:txBody>
      </p:sp>
      <p:sp>
        <p:nvSpPr>
          <p:cNvPr id="11308" name="CasellaDiTesto 7"/>
          <p:cNvSpPr txBox="1">
            <a:spLocks noChangeArrowheads="1"/>
          </p:cNvSpPr>
          <p:nvPr/>
        </p:nvSpPr>
        <p:spPr bwMode="auto">
          <a:xfrm>
            <a:off x="0" y="13102"/>
            <a:ext cx="7651108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it-IT" altLang="it-IT" sz="1200" b="1" dirty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it-IT" altLang="it-IT" sz="2800" b="1" dirty="0"/>
              <a:t>One National Training per Country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30411" y="0"/>
            <a:ext cx="1109568" cy="1188823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18575" y="6168380"/>
            <a:ext cx="2434875" cy="408287"/>
          </a:xfrm>
          <a:prstGeom prst="rect">
            <a:avLst/>
          </a:prstGeom>
        </p:spPr>
      </p:pic>
      <p:pic>
        <p:nvPicPr>
          <p:cNvPr id="14" name="Immagine 13">
            <a:extLst>
              <a:ext uri="{FF2B5EF4-FFF2-40B4-BE49-F238E27FC236}">
                <a16:creationId xmlns:a16="http://schemas.microsoft.com/office/drawing/2014/main" id="{DE018D5B-662B-4F53-A696-B1F2865F1C2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0428" y="1165627"/>
            <a:ext cx="2416330" cy="5277771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A466E419-4FEF-4B6C-AF65-62B6945BA9E2}"/>
              </a:ext>
            </a:extLst>
          </p:cNvPr>
          <p:cNvSpPr txBox="1"/>
          <p:nvPr/>
        </p:nvSpPr>
        <p:spPr>
          <a:xfrm>
            <a:off x="4572000" y="1976284"/>
            <a:ext cx="40814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YU,YAU,YUECO</a:t>
            </a:r>
          </a:p>
          <a:p>
            <a:r>
              <a:rPr lang="it-IT" dirty="0"/>
              <a:t>WHEN?</a:t>
            </a:r>
          </a:p>
          <a:p>
            <a:r>
              <a:rPr lang="it-IT" dirty="0"/>
              <a:t>IN PERSON or ONLINE?</a:t>
            </a:r>
          </a:p>
          <a:p>
            <a:r>
              <a:rPr lang="it-IT" dirty="0"/>
              <a:t>POSSIBLE AGENDA?</a:t>
            </a:r>
          </a:p>
          <a:p>
            <a:r>
              <a:rPr lang="it-IT" dirty="0"/>
              <a:t>PARTICIPANTS?</a:t>
            </a:r>
          </a:p>
          <a:p>
            <a:r>
              <a:rPr lang="it-IT" dirty="0"/>
              <a:t>BUDGET?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953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0" y="0"/>
            <a:ext cx="7548664" cy="115252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rgbClr val="0E00C8"/>
              </a:solidFill>
            </a:endParaRPr>
          </a:p>
        </p:txBody>
      </p:sp>
      <p:sp>
        <p:nvSpPr>
          <p:cNvPr id="11308" name="CasellaDiTesto 7"/>
          <p:cNvSpPr txBox="1">
            <a:spLocks noChangeArrowheads="1"/>
          </p:cNvSpPr>
          <p:nvPr/>
        </p:nvSpPr>
        <p:spPr bwMode="auto">
          <a:xfrm>
            <a:off x="0" y="13102"/>
            <a:ext cx="7651108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it-IT" altLang="it-IT" sz="1200" b="1" dirty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it-IT" altLang="it-IT" sz="2800" b="1" dirty="0"/>
              <a:t>One National Training per Country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30411" y="0"/>
            <a:ext cx="1109568" cy="1188823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18575" y="6168380"/>
            <a:ext cx="2434875" cy="408287"/>
          </a:xfrm>
          <a:prstGeom prst="rect">
            <a:avLst/>
          </a:prstGeom>
        </p:spPr>
      </p:pic>
      <p:pic>
        <p:nvPicPr>
          <p:cNvPr id="16" name="Immagine 15">
            <a:extLst>
              <a:ext uri="{FF2B5EF4-FFF2-40B4-BE49-F238E27FC236}">
                <a16:creationId xmlns:a16="http://schemas.microsoft.com/office/drawing/2014/main" id="{CD7412F2-BD12-424F-8DC6-B8D125ACF7E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4444" y="1314026"/>
            <a:ext cx="2859414" cy="4854354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4E6B6034-9EF5-4249-B2A7-E4E6FC227BBA}"/>
              </a:ext>
            </a:extLst>
          </p:cNvPr>
          <p:cNvSpPr txBox="1"/>
          <p:nvPr/>
        </p:nvSpPr>
        <p:spPr>
          <a:xfrm>
            <a:off x="4338106" y="2212258"/>
            <a:ext cx="40814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UoP and </a:t>
            </a:r>
            <a:r>
              <a:rPr lang="it-IT" dirty="0" err="1"/>
              <a:t>UoK</a:t>
            </a:r>
            <a:endParaRPr lang="it-IT" dirty="0"/>
          </a:p>
          <a:p>
            <a:r>
              <a:rPr lang="it-IT" dirty="0"/>
              <a:t>WHEN?</a:t>
            </a:r>
          </a:p>
          <a:p>
            <a:r>
              <a:rPr lang="it-IT" dirty="0"/>
              <a:t>IN PERSON or ONLINE?</a:t>
            </a:r>
          </a:p>
          <a:p>
            <a:r>
              <a:rPr lang="it-IT" dirty="0"/>
              <a:t>POSSIBLE AGENDA?</a:t>
            </a:r>
          </a:p>
          <a:p>
            <a:r>
              <a:rPr lang="it-IT" dirty="0"/>
              <a:t>PARTICIPANTS?</a:t>
            </a:r>
          </a:p>
          <a:p>
            <a:r>
              <a:rPr lang="it-IT" dirty="0"/>
              <a:t>BUDGET?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1591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0" y="240193"/>
            <a:ext cx="7548664" cy="115252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solidFill>
                <a:srgbClr val="0E00C8"/>
              </a:solidFill>
            </a:endParaRPr>
          </a:p>
        </p:txBody>
      </p:sp>
      <p:sp>
        <p:nvSpPr>
          <p:cNvPr id="11308" name="CasellaDiTesto 7"/>
          <p:cNvSpPr txBox="1">
            <a:spLocks noChangeArrowheads="1"/>
          </p:cNvSpPr>
          <p:nvPr/>
        </p:nvSpPr>
        <p:spPr bwMode="auto">
          <a:xfrm>
            <a:off x="67927" y="654463"/>
            <a:ext cx="7651108" cy="693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it-IT" altLang="it-IT" sz="2800" b="1" dirty="0"/>
              <a:t>PROPOSAL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89405" y="297077"/>
            <a:ext cx="1109568" cy="1188823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18575" y="6168380"/>
            <a:ext cx="2434875" cy="408287"/>
          </a:xfrm>
          <a:prstGeom prst="rect">
            <a:avLst/>
          </a:prstGeom>
        </p:spPr>
      </p:pic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93E4B60C-5E24-4BD2-8984-91531136E76E}"/>
              </a:ext>
            </a:extLst>
          </p:cNvPr>
          <p:cNvSpPr txBox="1"/>
          <p:nvPr/>
        </p:nvSpPr>
        <p:spPr>
          <a:xfrm>
            <a:off x="502354" y="2413809"/>
            <a:ext cx="364761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UNIBO can support you in the organization  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invite international speakers to take one lecture on Internationalization of HE during the National Cascade Trainings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Subcontracting them with a part of the funds allocated for the organization of the events   </a:t>
            </a:r>
          </a:p>
        </p:txBody>
      </p:sp>
      <p:pic>
        <p:nvPicPr>
          <p:cNvPr id="1028" name="Picture 4" descr="16,980 Cosa Vettoriali, Illustrazioni e Clipart">
            <a:extLst>
              <a:ext uri="{FF2B5EF4-FFF2-40B4-BE49-F238E27FC236}">
                <a16:creationId xmlns:a16="http://schemas.microsoft.com/office/drawing/2014/main" id="{B5906AF0-99AB-4C24-ACB2-C3A972FB0C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5024" y="2710965"/>
            <a:ext cx="3504381" cy="2545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40033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ema di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i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i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904</TotalTime>
  <Words>253</Words>
  <Application>Microsoft Office PowerPoint</Application>
  <PresentationFormat>Presentazione su schermo (4:3)</PresentationFormat>
  <Paragraphs>70</Paragraphs>
  <Slides>7</Slides>
  <Notes>6</Notes>
  <HiddenSlides>3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di Office</vt:lpstr>
      <vt:lpstr>    TOOLKIT National Cascade Trainings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Università di Bologna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TOOLKIT</dc:title>
  <dc:creator>Lucia Ippolito</dc:creator>
  <cp:lastModifiedBy>Lucia Ippolito</cp:lastModifiedBy>
  <cp:revision>63</cp:revision>
  <dcterms:created xsi:type="dcterms:W3CDTF">2020-01-02T16:22:08Z</dcterms:created>
  <dcterms:modified xsi:type="dcterms:W3CDTF">2021-11-25T17:06:37Z</dcterms:modified>
</cp:coreProperties>
</file>